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retendard Bold"/>
      <p:bold r:id="rId28"/>
    </p:embeddedFont>
    <p:embeddedFont>
      <p:font typeface="Pretendard Regular"/>
      <p:regular r:id="rId29"/>
    </p:embeddedFont>
    <p:embeddedFont>
      <p:font typeface="Pretendard Medium"/>
      <p:bold r:id="rId30"/>
    </p:embeddedFont>
    <p:embeddedFont>
      <p:font typeface="Gmarket Sans Medium"/>
      <p:regular r:id="rId31"/>
    </p:embeddedFont>
    <p:embeddedFont>
      <p:font typeface="Pretendard SemiBold"/>
      <p:bold r:id="rId32"/>
    </p:embeddedFont>
    <p:embeddedFont>
      <p:font typeface="Noto Sans CJK KR Medium"/>
      <p:bold r:id="rId33"/>
    </p:embeddedFont>
    <p:embeddedFont>
      <p:font typeface="Noto Sans CJK KR Regular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1.fntdata" Type="http://schemas.openxmlformats.org/officeDocument/2006/relationships/font"/><Relationship Id="rId29" Target="fonts/font2.fntdata" Type="http://schemas.openxmlformats.org/officeDocument/2006/relationships/font"/><Relationship Id="rId3" Target="viewProps.xml" Type="http://schemas.openxmlformats.org/officeDocument/2006/relationships/viewProps"/><Relationship Id="rId30" Target="fonts/font3.fntdata" Type="http://schemas.openxmlformats.org/officeDocument/2006/relationships/font"/><Relationship Id="rId31" Target="fonts/font4.fntdata" Type="http://schemas.openxmlformats.org/officeDocument/2006/relationships/font"/><Relationship Id="rId32" Target="fonts/font5.fntdata" Type="http://schemas.openxmlformats.org/officeDocument/2006/relationships/font"/><Relationship Id="rId33" Target="fonts/font6.fntdata" Type="http://schemas.openxmlformats.org/officeDocument/2006/relationships/font"/><Relationship Id="rId34" Target="fonts/font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7139_video_9d92e04e.5382b.mp4" Type="http://schemas.microsoft.com/office/2007/relationships/media"/><Relationship Id="rId9" Target="../media/7139_video_9d92e04e.5382b.mp4" Type="http://schemas.openxmlformats.org/officeDocument/2006/relationships/video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41.png" Type="http://schemas.openxmlformats.org/officeDocument/2006/relationships/image"/><Relationship Id="rId6" Target="../media/7139_video_187569cd.fce9d6.mp4" Type="http://schemas.microsoft.com/office/2007/relationships/media"/><Relationship Id="rId7" Target="../media/7139_video_187569cd.fce9d6.mp4" Type="http://schemas.openxmlformats.org/officeDocument/2006/relationships/video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52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51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51.pn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43300" y="4622800"/>
            <a:ext cx="118745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>
                <a:solidFill>
                  <a:srgbClr val="0063BA"/>
                </a:solidFill>
                <a:ea typeface="Pretendard Bold"/>
              </a:rPr>
              <a:t>머신러닝</a:t>
            </a:r>
            <a:r>
              <a:rPr lang="en-US" sz="5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200" b="false" i="false" u="none" strike="noStrike">
                <a:solidFill>
                  <a:srgbClr val="0063BA"/>
                </a:solidFill>
                <a:ea typeface="Pretendard Bold"/>
              </a:rPr>
              <a:t>기반</a:t>
            </a:r>
            <a:r>
              <a:rPr lang="en-US" sz="5200" b="false" i="false" u="none" strike="noStrike">
                <a:solidFill>
                  <a:srgbClr val="0063BA"/>
                </a:solidFill>
                <a:latin typeface="Pretendard Bold"/>
              </a:rPr>
              <a:t> EOG</a:t>
            </a:r>
            <a:r>
              <a:rPr lang="ko-KR" sz="5200" b="false" i="false" u="none" strike="noStrike">
                <a:solidFill>
                  <a:srgbClr val="0063BA"/>
                </a:solidFill>
                <a:ea typeface="Pretendard Bold"/>
              </a:rPr>
              <a:t>를</a:t>
            </a:r>
            <a:r>
              <a:rPr lang="en-US" sz="5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200" b="false" i="false" u="none" strike="noStrike">
                <a:solidFill>
                  <a:srgbClr val="0063BA"/>
                </a:solidFill>
                <a:ea typeface="Pretendard Bold"/>
              </a:rPr>
              <a:t>이용한</a:t>
            </a:r>
            <a:r>
              <a:rPr lang="en-US" sz="5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200" b="false" i="false" u="none" strike="noStrike">
                <a:solidFill>
                  <a:srgbClr val="0063BA"/>
                </a:solidFill>
                <a:ea typeface="Pretendard Bold"/>
              </a:rPr>
              <a:t>로봇</a:t>
            </a:r>
            <a:r>
              <a:rPr lang="en-US" sz="5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200" b="false" i="false" u="none" strike="noStrike">
                <a:solidFill>
                  <a:srgbClr val="0063BA"/>
                </a:solidFill>
                <a:ea typeface="Pretendard Bold"/>
              </a:rPr>
              <a:t>팔</a:t>
            </a:r>
            <a:r>
              <a:rPr lang="en-US" sz="5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200" b="false" i="false" u="none" strike="noStrike">
                <a:solidFill>
                  <a:srgbClr val="0063BA"/>
                </a:solidFill>
                <a:ea typeface="Pretendard Bold"/>
              </a:rPr>
              <a:t>제어로</a:t>
            </a:r>
            <a:r>
              <a:rPr lang="en-US" sz="5200" b="false" i="false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5200" b="false" i="false" u="none" strike="noStrike">
                <a:solidFill>
                  <a:srgbClr val="0063BA"/>
                </a:solidFill>
                <a:ea typeface="Pretendard Bold"/>
              </a:rPr>
              <a:t>자율적인</a:t>
            </a:r>
            <a:r>
              <a:rPr lang="en-US" sz="5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200" b="false" i="false" u="none" strike="noStrike">
                <a:solidFill>
                  <a:srgbClr val="0063BA"/>
                </a:solidFill>
                <a:ea typeface="Pretendard Bold"/>
              </a:rPr>
              <a:t>식사</a:t>
            </a:r>
            <a:r>
              <a:rPr lang="en-US" sz="5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200" b="false" i="false" u="none" strike="noStrike">
                <a:solidFill>
                  <a:srgbClr val="0063BA"/>
                </a:solidFill>
                <a:ea typeface="Pretendard Bold"/>
              </a:rPr>
              <a:t>보조</a:t>
            </a:r>
            <a:r>
              <a:rPr lang="en-US" sz="5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5200" b="false" i="false" u="none" strike="noStrike">
                <a:solidFill>
                  <a:srgbClr val="0063BA"/>
                </a:solidFill>
                <a:ea typeface="Pretendard Bold"/>
              </a:rPr>
              <a:t>시스템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70700" y="8572500"/>
            <a:ext cx="4533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생투전투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전자공학과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 | 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안병호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윤하연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정서윤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1206500"/>
            <a:ext cx="169037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9588500"/>
            <a:ext cx="169037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588000" y="3492500"/>
            <a:ext cx="6972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눈빛으로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Regular"/>
              </a:rPr>
              <a:t>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27400" y="3073400"/>
            <a:ext cx="6146800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64800" y="3098800"/>
            <a:ext cx="6172200" cy="4102100"/>
          </a:xfrm>
          <a:prstGeom prst="rect">
            <a:avLst/>
          </a:prstGeom>
        </p:spPr>
      </p:pic>
      <p:pic>
        <p:nvPicPr>
          <p:cNvPr name="Picture 8" id="8">
            <a:hlinkClick r:id=""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>
                  <p14:trim st="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 rot="0">
            <a:off x="520700" y="7239000"/>
            <a:ext cx="3721100" cy="2095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8500" y="685800"/>
            <a:ext cx="1460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03-3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500" y="1587500"/>
            <a:ext cx="19431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수행방법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7400" y="13843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로봇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팔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제작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86400" y="2616200"/>
            <a:ext cx="1828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3D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모델링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33300" y="2628900"/>
            <a:ext cx="2311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조립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로봇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51400" y="7708900"/>
            <a:ext cx="98806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=&gt;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사람의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팔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구조와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유사하게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6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축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자유도의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로봇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팔로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제작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314700" y="6794500"/>
          <a:ext cx="13462000" cy="2730500"/>
        </p:xfrm>
        <a:graphic>
          <a:graphicData uri="http://schemas.openxmlformats.org/drawingml/2006/table">
            <a:tbl>
              <a:tblPr/>
              <a:tblGrid>
                <a:gridCol w="2286000"/>
                <a:gridCol w="8788400"/>
                <a:gridCol w="2400300"/>
              </a:tblGrid>
              <a:tr h="29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EOG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동작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left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기저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반시계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방향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로봇의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왼쪽으로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회전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right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기저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시계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방향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로봇의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오른쪽으로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회전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2000">
                <a:tc row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눈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크게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깜빡임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어깨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 –60°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이동어깨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 60°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이동팔꿈치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80° ~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팔꿈치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140°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이동손목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100°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이동손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–110°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음식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집기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600">
                <a:tc vMerge="true"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손목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–100°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이동팔꿈치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140° ~80°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이동어깨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 60°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이동어깨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2 -60°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음식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올리기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 vMerge="true"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손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모터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110°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음식</a:t>
                      </a:r>
                      <a:r>
                        <a:rPr lang="en-US" sz="14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내려놓기</a:t>
                      </a:r>
                      <a:endParaRPr lang="en-US" sz="1100"/>
                    </a:p>
                  </a:txBody>
                  <a:tcPr anchor="ctr" marL="19050" marT="19050" marR="19050" marB="19050">
                    <a:lnL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28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03700" y="3352800"/>
            <a:ext cx="3759200" cy="308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62900" y="3352800"/>
            <a:ext cx="5168900" cy="3086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8500" y="685800"/>
            <a:ext cx="1460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03-3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500" y="1587500"/>
            <a:ext cx="19431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수행방법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17900" y="2743200"/>
            <a:ext cx="6273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- Arduino ide tool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EOG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로봇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제어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7400" y="13843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로봇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팔과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EOG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연결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4229100"/>
            <a:ext cx="14300200" cy="1498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67200" y="4686300"/>
            <a:ext cx="119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결과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40000">
            <a:off x="5867400" y="4978400"/>
            <a:ext cx="8509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500" y="1600200"/>
            <a:ext cx="22352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000" b="false" i="false" u="none" strike="noStrike">
                <a:solidFill>
                  <a:srgbClr val="0063BA"/>
                </a:solidFill>
                <a:ea typeface="Pretendard Bold"/>
              </a:rPr>
              <a:t>수행</a:t>
            </a:r>
            <a:r>
              <a:rPr lang="en-US" sz="40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63BA"/>
                </a:solidFill>
                <a:ea typeface="Pretendard Bold"/>
              </a:rPr>
              <a:t>결과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5969000"/>
            <a:ext cx="14300200" cy="1498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267200" y="6413500"/>
            <a:ext cx="119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결과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27400" y="7708900"/>
            <a:ext cx="14300200" cy="1498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292600" y="8140700"/>
            <a:ext cx="119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결과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3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40000">
            <a:off x="5867400" y="6705600"/>
            <a:ext cx="8509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40000">
            <a:off x="5867400" y="8445500"/>
            <a:ext cx="8509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07200" y="4699000"/>
            <a:ext cx="8978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EOG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방향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92%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도달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07200" y="6489700"/>
            <a:ext cx="8978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3d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모델링을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이용하여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로봇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부품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출력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로봇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조립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로봇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완성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07200" y="8204200"/>
            <a:ext cx="9055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손을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사용하지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않고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음식을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고르고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집는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수행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75700" y="3644900"/>
            <a:ext cx="8724900" cy="3479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51100" y="3644900"/>
            <a:ext cx="6210300" cy="4495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1460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500" y="1587500"/>
            <a:ext cx="20828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수행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27400" y="13843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최종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결과물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특징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설명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36200" y="2959100"/>
            <a:ext cx="5854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왼쪽을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바라보고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로봇이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음식을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집는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24400" y="2959100"/>
            <a:ext cx="1739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Flow chart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>
            <a:hlinkClick r:id=""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>
                  <p14:trim st="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0">
            <a:off x="3683000" y="2578100"/>
            <a:ext cx="12407900" cy="6972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460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587500"/>
            <a:ext cx="20828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수행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29000" y="16002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수행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17900" y="3657600"/>
            <a:ext cx="3276600" cy="584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21600" y="3517900"/>
            <a:ext cx="6172200" cy="257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53300" y="6591300"/>
            <a:ext cx="6172200" cy="2616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8500" y="685800"/>
            <a:ext cx="876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900" y="17780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기대효과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7400" y="17018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63BA"/>
                </a:solidFill>
                <a:ea typeface="Pretendard SemiBold"/>
              </a:rPr>
              <a:t>사용적합성</a:t>
            </a:r>
            <a:r>
              <a:rPr lang="en-US" sz="3500" b="false" i="false" u="none" strike="noStrike">
                <a:solidFill>
                  <a:srgbClr val="0063BA"/>
                </a:solidFill>
                <a:latin typeface="Pretendard SemiBold"/>
              </a:rPr>
              <a:t> 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평가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설문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실행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17900" y="2463800"/>
            <a:ext cx="142240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아이봇이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제품화가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된다면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의사가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기술성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경제성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안전성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다방면으로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설문지를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만들어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성인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남여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50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명을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대상으로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47500" y="4991100"/>
            <a:ext cx="6172200" cy="260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81300" y="7239000"/>
            <a:ext cx="2349500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24400" y="3175000"/>
            <a:ext cx="4673600" cy="204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75100" y="6299200"/>
            <a:ext cx="5410200" cy="228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14000" y="6375400"/>
            <a:ext cx="6261100" cy="213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31500" y="3136900"/>
            <a:ext cx="5930900" cy="226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5486400" y="8877300"/>
            <a:ext cx="622300" cy="622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98500" y="685800"/>
            <a:ext cx="876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9900" y="17780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기대효과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7400" y="17018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63BA"/>
                </a:solidFill>
                <a:ea typeface="Pretendard SemiBold"/>
              </a:rPr>
              <a:t>사용적합성</a:t>
            </a:r>
            <a:r>
              <a:rPr lang="en-US" sz="3500" b="false" i="false" u="none" strike="noStrike">
                <a:solidFill>
                  <a:srgbClr val="0063BA"/>
                </a:solidFill>
                <a:latin typeface="Pretendard SemiBold"/>
              </a:rPr>
              <a:t> 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평가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설문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24300" y="5524500"/>
            <a:ext cx="59055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팔이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불편한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사람들이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아이봇을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편하게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있다고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생각하나요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57000" y="5727700"/>
            <a:ext cx="546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이유로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편리하게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가능하나요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49800" y="2730500"/>
            <a:ext cx="546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아이봇을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만점으로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평가해주세요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45900" y="2705100"/>
            <a:ext cx="546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아이봇을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주변에게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추천할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의사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40400" y="8902700"/>
            <a:ext cx="88773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아이봇의</a:t>
            </a:r>
            <a:r>
              <a:rPr lang="en-US" sz="3600" b="false" i="false" u="none" strike="noStrike">
                <a:solidFill>
                  <a:srgbClr val="C90A1A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C90A1A"/>
                </a:solidFill>
                <a:ea typeface="Noto Sans CJK KR Medium"/>
              </a:rPr>
              <a:t>편리성</a:t>
            </a:r>
            <a:r>
              <a:rPr lang="en-US" sz="3600" b="false" i="false" u="none" strike="noStrike">
                <a:solidFill>
                  <a:srgbClr val="C90A1A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및</a:t>
            </a:r>
            <a:r>
              <a:rPr lang="en-US" sz="3600" b="false" i="false" u="none" strike="noStrike">
                <a:solidFill>
                  <a:srgbClr val="C90A1A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C90A1A"/>
                </a:solidFill>
                <a:ea typeface="Noto Sans CJK KR Medium"/>
              </a:rPr>
              <a:t>기술성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을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높게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평가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22900" y="3683000"/>
            <a:ext cx="7962900" cy="290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654300" y="7251700"/>
            <a:ext cx="622300" cy="622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876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900" y="17780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기대효과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27400" y="17018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63BA"/>
                </a:solidFill>
                <a:ea typeface="Pretendard SemiBold"/>
              </a:rPr>
              <a:t>사용적합성</a:t>
            </a:r>
            <a:r>
              <a:rPr lang="en-US" sz="3500" b="false" i="false" u="none" strike="noStrike">
                <a:solidFill>
                  <a:srgbClr val="0063BA"/>
                </a:solidFill>
                <a:latin typeface="Pretendard SemiBold"/>
              </a:rPr>
              <a:t> 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평가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설문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40400" y="2997200"/>
            <a:ext cx="8750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아이봇이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15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만원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내외로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판매한다면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구매할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의사가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있나요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?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7400" y="7251700"/>
            <a:ext cx="16014700" cy="228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저가형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EOG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센서를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이용하여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만든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15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만원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대의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아이봇의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구매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의사에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63BA"/>
                </a:solidFill>
                <a:ea typeface="Noto Sans CJK KR Medium"/>
              </a:rPr>
              <a:t>매우</a:t>
            </a:r>
            <a:r>
              <a:rPr lang="en-US" sz="3600" b="false" i="false" u="none" strike="noStrike">
                <a:solidFill>
                  <a:srgbClr val="0063BA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63BA"/>
                </a:solidFill>
                <a:ea typeface="Noto Sans CJK KR Medium"/>
              </a:rPr>
              <a:t>그렇다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가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en-US" sz="3700" b="false" i="false" u="none" strike="noStrike">
                <a:solidFill>
                  <a:srgbClr val="C90A1A"/>
                </a:solidFill>
                <a:latin typeface="Noto Sans CJK KR Medium"/>
              </a:rPr>
              <a:t>20%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,  </a:t>
            </a:r>
            <a:r>
              <a:rPr lang="ko-KR" sz="3600" b="false" i="false" u="none" strike="noStrike">
                <a:solidFill>
                  <a:srgbClr val="0063BA"/>
                </a:solidFill>
                <a:ea typeface="Noto Sans CJK KR Medium"/>
              </a:rPr>
              <a:t>그렇다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가</a:t>
            </a:r>
            <a:r>
              <a:rPr lang="en-US" sz="3600" b="false" i="false" u="none" strike="noStrike">
                <a:solidFill>
                  <a:srgbClr val="C90A1A"/>
                </a:solidFill>
                <a:latin typeface="Noto Sans CJK KR Medium"/>
              </a:rPr>
              <a:t> </a:t>
            </a:r>
            <a:r>
              <a:rPr lang="en-US" sz="3700" b="false" i="false" u="none" strike="noStrike">
                <a:solidFill>
                  <a:srgbClr val="C90A1A"/>
                </a:solidFill>
                <a:latin typeface="Noto Sans CJK KR Medium"/>
              </a:rPr>
              <a:t>48 %</a:t>
            </a:r>
          </a:p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아이봇은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시장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가치가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있는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상품이다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.  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009900" y="7518400"/>
            <a:ext cx="6223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00600" y="3898900"/>
            <a:ext cx="9334500" cy="3136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876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900" y="17780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기대효과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27400" y="17018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63BA"/>
                </a:solidFill>
                <a:ea typeface="Pretendard SemiBold"/>
              </a:rPr>
              <a:t>사용적합성</a:t>
            </a:r>
            <a:r>
              <a:rPr lang="en-US" sz="3500" b="false" i="false" u="none" strike="noStrike">
                <a:solidFill>
                  <a:srgbClr val="0063BA"/>
                </a:solidFill>
                <a:latin typeface="Pretendard SemiBold"/>
              </a:rPr>
              <a:t> 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평가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설문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27700" y="3225800"/>
            <a:ext cx="8750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아이봇이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상황에서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유용하게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쓰일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있다고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생각하나요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?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1000" y="7454900"/>
            <a:ext cx="140843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설문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결과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3600" b="false" i="false" u="none" strike="noStrike">
                <a:solidFill>
                  <a:srgbClr val="0063BA"/>
                </a:solidFill>
                <a:ea typeface="Noto Sans CJK KR Medium"/>
              </a:rPr>
              <a:t>재활</a:t>
            </a:r>
            <a:r>
              <a:rPr lang="en-US" sz="3600" b="false" i="false" u="none" strike="noStrike">
                <a:solidFill>
                  <a:srgbClr val="0063BA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63BA"/>
                </a:solidFill>
                <a:ea typeface="Noto Sans CJK KR Medium"/>
              </a:rPr>
              <a:t>분야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에서</a:t>
            </a:r>
            <a:r>
              <a:rPr lang="en-US" sz="3600" b="false" i="false" u="none" strike="noStrike">
                <a:solidFill>
                  <a:srgbClr val="C90A1A"/>
                </a:solidFill>
                <a:latin typeface="Noto Sans CJK KR Medium"/>
              </a:rPr>
              <a:t> 68%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로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제일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높고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그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다음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63BA"/>
                </a:solidFill>
                <a:ea typeface="Noto Sans CJK KR Medium"/>
              </a:rPr>
              <a:t>공장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이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en-US" sz="3600" b="false" i="false" u="none" strike="noStrike">
                <a:solidFill>
                  <a:srgbClr val="C90A1A"/>
                </a:solidFill>
                <a:latin typeface="Noto Sans CJK KR Medium"/>
              </a:rPr>
              <a:t>32%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009900" y="7518400"/>
            <a:ext cx="6223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75200" y="3708400"/>
            <a:ext cx="8737600" cy="3251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876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900" y="17780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기대효과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27400" y="17018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63BA"/>
                </a:solidFill>
                <a:ea typeface="Pretendard SemiBold"/>
              </a:rPr>
              <a:t>사용적합성</a:t>
            </a:r>
            <a:r>
              <a:rPr lang="en-US" sz="3500" b="false" i="false" u="none" strike="noStrike">
                <a:solidFill>
                  <a:srgbClr val="0063BA"/>
                </a:solidFill>
                <a:latin typeface="Pretendard SemiBold"/>
              </a:rPr>
              <a:t> 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평가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설문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69200" y="3276600"/>
            <a:ext cx="4279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아이봇의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수정이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사안은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?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35300" y="7543800"/>
            <a:ext cx="140843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설문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결과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눈의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피로도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에서</a:t>
            </a:r>
            <a:r>
              <a:rPr lang="en-US" sz="3600" b="false" i="false" u="none" strike="noStrike">
                <a:solidFill>
                  <a:srgbClr val="C90A1A"/>
                </a:solidFill>
                <a:latin typeface="Noto Sans CJK KR Medium"/>
              </a:rPr>
              <a:t> 44%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로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제일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높고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그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다음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600" b="false" i="false" u="none" strike="noStrike">
                <a:solidFill>
                  <a:srgbClr val="0063BA"/>
                </a:solidFill>
                <a:ea typeface="Noto Sans CJK KR Medium"/>
              </a:rPr>
              <a:t>속도</a:t>
            </a:r>
            <a:r>
              <a:rPr lang="ko-KR" sz="3600" b="false" i="false" u="none" strike="noStrike">
                <a:solidFill>
                  <a:srgbClr val="000000"/>
                </a:solidFill>
                <a:ea typeface="Noto Sans CJK KR Medium"/>
              </a:rPr>
              <a:t>가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  <a:r>
              <a:rPr lang="en-US" sz="3600" b="false" i="false" u="none" strike="noStrike">
                <a:solidFill>
                  <a:srgbClr val="C90A1A"/>
                </a:solidFill>
                <a:latin typeface="Noto Sans CJK KR Medium"/>
              </a:rPr>
              <a:t>42%</a:t>
            </a:r>
            <a:r>
              <a:rPr lang="en-US" sz="36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84900" y="5041900"/>
            <a:ext cx="9017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Noto Sans CJK KR Regular"/>
              </a:rPr>
              <a:t>눈의</a:t>
            </a:r>
            <a:r>
              <a:rPr lang="en-US" sz="1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Noto Sans CJK KR Regular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Noto Sans CJK KR Regular"/>
              </a:rPr>
              <a:t>피로도</a:t>
            </a:r>
            <a:r>
              <a:rPr lang="en-US" sz="1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Noto Sans CJK KR Regular"/>
              </a:rPr>
              <a:t> 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21400" y="4356100"/>
            <a:ext cx="10287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Noto Sans CJK KR Regular"/>
              </a:rPr>
              <a:t>            </a:t>
            </a:r>
            <a:r>
              <a:rPr lang="ko-KR" sz="1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Noto Sans CJK KR Regular"/>
              </a:rPr>
              <a:t>속도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45200" y="6324600"/>
            <a:ext cx="1003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Noto Sans CJK KR Regular"/>
              </a:rPr>
              <a:t>             </a:t>
            </a:r>
            <a:r>
              <a:rPr lang="ko-KR" sz="1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ea typeface="Noto Sans CJK KR Regular"/>
              </a:rPr>
              <a:t>기타</a:t>
            </a:r>
            <a:r>
              <a:rPr lang="en-US" sz="1300" b="false" i="false" u="none" strike="noStrike">
                <a:solidFill>
                  <a:srgbClr val="000000"/>
                </a:solidFill>
                <a:highlight>
                  <a:srgbClr val="FFFFFF"/>
                </a:highlight>
                <a:latin typeface="Noto Sans CJK KR Regular"/>
              </a:rPr>
              <a:t> 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685800"/>
            <a:ext cx="1028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00.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00" y="1333500"/>
            <a:ext cx="24765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2900" y="3771900"/>
            <a:ext cx="9525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65400" y="3771900"/>
            <a:ext cx="3810000" cy="952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74800" y="3911600"/>
            <a:ext cx="1041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57500" y="3949700"/>
            <a:ext cx="23876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주제</a:t>
            </a:r>
            <a:r>
              <a:rPr lang="en-US" sz="3200" b="false" i="false" u="none" strike="noStrike">
                <a:solidFill>
                  <a:srgbClr val="45475B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선정</a:t>
            </a:r>
            <a:r>
              <a:rPr lang="en-US" sz="3200" b="false" i="false" u="none" strike="noStrike">
                <a:solidFill>
                  <a:srgbClr val="45475B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배경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56400" y="3771900"/>
            <a:ext cx="952500" cy="95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08900" y="3771900"/>
            <a:ext cx="3810000" cy="952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718300" y="3911600"/>
            <a:ext cx="1041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12600" y="3771900"/>
            <a:ext cx="952500" cy="95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65100" y="3771900"/>
            <a:ext cx="3810000" cy="952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861800" y="3911600"/>
            <a:ext cx="1041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4500" y="3949700"/>
            <a:ext cx="23876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수행</a:t>
            </a:r>
            <a:r>
              <a:rPr lang="en-US" sz="3200" b="false" i="false" u="none" strike="noStrike">
                <a:solidFill>
                  <a:srgbClr val="45475B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방법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2900" y="6362700"/>
            <a:ext cx="952500" cy="95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65400" y="6362700"/>
            <a:ext cx="3810000" cy="952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574800" y="6502400"/>
            <a:ext cx="1041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57500" y="6540500"/>
            <a:ext cx="23876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수행</a:t>
            </a:r>
            <a:r>
              <a:rPr lang="en-US" sz="3200" b="false" i="false" u="none" strike="noStrike">
                <a:solidFill>
                  <a:srgbClr val="45475B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56400" y="6362700"/>
            <a:ext cx="9525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08900" y="6362700"/>
            <a:ext cx="3810000" cy="952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718300" y="6502400"/>
            <a:ext cx="1041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01000" y="6540500"/>
            <a:ext cx="3606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기대효과</a:t>
            </a:r>
            <a:r>
              <a:rPr lang="en-US" sz="3200" b="false" i="false" u="none" strike="noStrike">
                <a:solidFill>
                  <a:srgbClr val="45475B"/>
                </a:solidFill>
                <a:latin typeface="Pretendard Medium"/>
              </a:rPr>
              <a:t> &amp; </a:t>
            </a: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활용방안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12600" y="6362700"/>
            <a:ext cx="952500" cy="952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65100" y="6362700"/>
            <a:ext cx="3810000" cy="9525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1861800" y="6502400"/>
            <a:ext cx="1041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Bold"/>
              </a:rPr>
              <a:t>06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44500" y="6540500"/>
            <a:ext cx="23876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결론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988300" y="3949700"/>
            <a:ext cx="23876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과제</a:t>
            </a:r>
            <a:r>
              <a:rPr lang="en-US" sz="3200" b="false" i="false" u="none" strike="noStrike">
                <a:solidFill>
                  <a:srgbClr val="45475B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주요</a:t>
            </a:r>
            <a:r>
              <a:rPr lang="en-US" sz="3200" b="false" i="false" u="none" strike="noStrike">
                <a:solidFill>
                  <a:srgbClr val="45475B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5475B"/>
                </a:solidFill>
                <a:ea typeface="Pretendard Medium"/>
              </a:rPr>
              <a:t>내용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14700" y="4140200"/>
            <a:ext cx="14300200" cy="5003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00400" y="5080000"/>
            <a:ext cx="14605000" cy="389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머신러닝을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EOG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로봇으로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연결하는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어려운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주제를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학기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수행했음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EOG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생체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신호는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다루기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까다로운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데이터인데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고려하여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로봇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수행함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3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명의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학생이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협력하여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해결해서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좋은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Pretendard Regular"/>
              </a:rPr>
              <a:t>만들어냄</a:t>
            </a:r>
            <a:r>
              <a:rPr lang="en-US" sz="37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9900" y="6273800"/>
            <a:ext cx="2844800" cy="2882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07100" y="1409700"/>
            <a:ext cx="1562100" cy="143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98500" y="685800"/>
            <a:ext cx="876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9900" y="17780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평가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65500" y="17018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교수님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40100" y="2641600"/>
            <a:ext cx="14300200" cy="6642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52900" y="4953000"/>
            <a:ext cx="152400" cy="15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52900" y="5740400"/>
            <a:ext cx="152400" cy="15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52900" y="6527800"/>
            <a:ext cx="152400" cy="152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52900" y="3149600"/>
            <a:ext cx="123190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결론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5800" y="4660900"/>
            <a:ext cx="10922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EOG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센서는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피부에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부착하는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방식으로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수술이나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복잡한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설치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과정이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없어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불편한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편하게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접근성과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안전성이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높다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95800" y="5651500"/>
            <a:ext cx="11988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산업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의료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분야에서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응용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범위를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확장시켜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발전시킬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95800" y="6413500"/>
            <a:ext cx="11938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EOG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측정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전극을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저가형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센서를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이용하여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로봇을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제작함으로써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원가가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낮고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그만큼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대상도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넓다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13200" y="4241800"/>
            <a:ext cx="129540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98500" y="685800"/>
            <a:ext cx="863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06.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8500" y="17526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결론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52900" y="7366000"/>
            <a:ext cx="152400" cy="152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495800" y="7251700"/>
            <a:ext cx="11938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추후에는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두개의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센서를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부착하여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vertical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얻고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위아래의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방향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분류도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추가하고자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03600" y="4127500"/>
            <a:ext cx="12014200" cy="191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800" b="false" i="false" u="none" strike="noStrike">
                <a:solidFill>
                  <a:srgbClr val="0063BA"/>
                </a:solidFill>
                <a:ea typeface="Pretendard Bold"/>
              </a:rPr>
              <a:t>감사합니다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70700" y="8572500"/>
            <a:ext cx="4533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생투전투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전자공학과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 | 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안병호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윤하연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정서윤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1206500"/>
            <a:ext cx="169037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9588500"/>
            <a:ext cx="169037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685800"/>
            <a:ext cx="1028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00.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00" y="13208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62400" y="3225800"/>
            <a:ext cx="3365500" cy="336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07400" y="3276600"/>
            <a:ext cx="3365500" cy="336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57200" y="3352800"/>
            <a:ext cx="3238500" cy="3225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842000" y="11811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팀원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41700" y="7493000"/>
            <a:ext cx="36576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팀장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 </a:t>
            </a:r>
          </a:p>
          <a:p>
            <a:pPr algn="ctr" lvl="0">
              <a:lnSpc>
                <a:spcPct val="112050"/>
              </a:lnSpc>
            </a:pP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EOG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데이터셋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만들기</a:t>
            </a:r>
          </a:p>
          <a:p>
            <a:pPr algn="ctr" lvl="0">
              <a:lnSpc>
                <a:spcPct val="112050"/>
              </a:lnSpc>
            </a:pP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EOG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머신러닝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모델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제작</a:t>
            </a:r>
          </a:p>
          <a:p>
            <a:pPr algn="ctr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로봇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제작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14800" y="6769100"/>
            <a:ext cx="2400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3300" b="false" i="false" u="none" strike="noStrike" spc="-200">
                <a:solidFill>
                  <a:srgbClr val="000000"/>
                </a:solidFill>
                <a:ea typeface="Pretendard Bold"/>
              </a:rPr>
              <a:t>윤하연</a:t>
            </a:r>
          </a:p>
        </p:txBody>
      </p:sp>
      <p:sp>
        <p:nvSpPr>
          <p:cNvPr name="TextBox 15" id="15"/>
          <p:cNvSpPr txBox="true"/>
          <p:nvPr/>
        </p:nvSpPr>
        <p:spPr>
          <a:xfrm rot="-540000">
            <a:off x="3048000" y="3200400"/>
            <a:ext cx="3416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ko-KR" sz="2400" b="false" i="false" u="none" strike="noStrike">
                <a:solidFill>
                  <a:srgbClr val="617995"/>
                </a:solidFill>
                <a:ea typeface="Gmarket Sans Medium"/>
              </a:rPr>
              <a:t>생체의공학과</a:t>
            </a:r>
            <a:r>
              <a:rPr lang="en-US" sz="2400" b="false" i="false" u="none" strike="noStrike">
                <a:solidFill>
                  <a:srgbClr val="617995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76360"/>
              </a:lnSpc>
            </a:pPr>
            <a:r>
              <a:rPr lang="en-US" sz="2400" b="false" i="false" u="none" strike="noStrike">
                <a:solidFill>
                  <a:srgbClr val="617995"/>
                </a:solidFill>
                <a:latin typeface="Gmarket Sans Medium"/>
              </a:rPr>
              <a:t>+ </a:t>
            </a:r>
            <a:r>
              <a:rPr lang="ko-KR" sz="2400" b="false" i="false" u="none" strike="noStrike">
                <a:solidFill>
                  <a:srgbClr val="617995"/>
                </a:solidFill>
                <a:ea typeface="Gmarket Sans Medium"/>
              </a:rPr>
              <a:t>전자공학과</a:t>
            </a:r>
            <a:r>
              <a:rPr lang="en-US" sz="2400" b="false" i="false" u="none" strike="noStrike">
                <a:solidFill>
                  <a:srgbClr val="617995"/>
                </a:solidFill>
                <a:latin typeface="Gmarket Sans Medium"/>
              </a:rPr>
              <a:t> </a:t>
            </a:r>
            <a:r>
              <a:rPr lang="ko-KR" sz="2400" b="false" i="false" u="none" strike="noStrike">
                <a:solidFill>
                  <a:srgbClr val="617995"/>
                </a:solidFill>
                <a:ea typeface="Gmarket Sans Medium"/>
              </a:rPr>
              <a:t>복수전공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31200" y="7493000"/>
            <a:ext cx="36576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팀원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 </a:t>
            </a:r>
          </a:p>
          <a:p>
            <a:pPr algn="ctr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로봇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부품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3D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모델링</a:t>
            </a:r>
          </a:p>
          <a:p>
            <a:pPr algn="ctr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로봇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제어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코딩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 </a:t>
            </a:r>
          </a:p>
          <a:p>
            <a:pPr algn="ctr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로봇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제작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04300" y="6769100"/>
            <a:ext cx="2400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3300" b="false" i="false" u="none" strike="noStrike" spc="-200">
                <a:solidFill>
                  <a:srgbClr val="000000"/>
                </a:solidFill>
                <a:ea typeface="Pretendard Bold"/>
              </a:rPr>
              <a:t>안병호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28600" y="7493000"/>
            <a:ext cx="36576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팀원</a:t>
            </a:r>
          </a:p>
          <a:p>
            <a:pPr algn="ctr" lvl="0">
              <a:lnSpc>
                <a:spcPct val="112050"/>
              </a:lnSpc>
            </a:pP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EOG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데이터셋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만들기</a:t>
            </a:r>
          </a:p>
          <a:p>
            <a:pPr algn="ctr" lvl="0">
              <a:lnSpc>
                <a:spcPct val="112050"/>
              </a:lnSpc>
            </a:pP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EOG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머신러닝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모델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제작</a:t>
            </a:r>
          </a:p>
          <a:p>
            <a:pPr algn="ctr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로봇</a:t>
            </a:r>
            <a:r>
              <a:rPr lang="en-US" sz="28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800" b="false" i="false" u="none" strike="noStrike" spc="-200">
                <a:solidFill>
                  <a:srgbClr val="545454"/>
                </a:solidFill>
                <a:ea typeface="Pretendard Medium"/>
              </a:rPr>
              <a:t>제작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89000" y="6769100"/>
            <a:ext cx="2400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3300" b="false" i="false" u="none" strike="noStrike" spc="-200">
                <a:solidFill>
                  <a:srgbClr val="000000"/>
                </a:solidFill>
                <a:ea typeface="Pretendard Bold"/>
              </a:rPr>
              <a:t>정서윤</a:t>
            </a:r>
          </a:p>
        </p:txBody>
      </p:sp>
      <p:sp>
        <p:nvSpPr>
          <p:cNvPr name="TextBox 20" id="20"/>
          <p:cNvSpPr txBox="true"/>
          <p:nvPr/>
        </p:nvSpPr>
        <p:spPr>
          <a:xfrm rot="-540000">
            <a:off x="7150100" y="3213100"/>
            <a:ext cx="3035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ko-KR" sz="2400" b="false" i="false" u="none" strike="noStrike">
                <a:solidFill>
                  <a:srgbClr val="617995"/>
                </a:solidFill>
                <a:ea typeface="Gmarket Sans Medium"/>
              </a:rPr>
              <a:t>전자공학과</a:t>
            </a:r>
          </a:p>
        </p:txBody>
      </p:sp>
      <p:sp>
        <p:nvSpPr>
          <p:cNvPr name="TextBox 21" id="21"/>
          <p:cNvSpPr txBox="true"/>
          <p:nvPr/>
        </p:nvSpPr>
        <p:spPr>
          <a:xfrm rot="-540000">
            <a:off x="12230100" y="2971800"/>
            <a:ext cx="3416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ko-KR" sz="2400" b="false" i="false" u="none" strike="noStrike">
                <a:solidFill>
                  <a:srgbClr val="617995"/>
                </a:solidFill>
                <a:ea typeface="Gmarket Sans Medium"/>
              </a:rPr>
              <a:t>생체의공학과</a:t>
            </a:r>
            <a:r>
              <a:rPr lang="en-US" sz="2400" b="false" i="false" u="none" strike="noStrike">
                <a:solidFill>
                  <a:srgbClr val="617995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76360"/>
              </a:lnSpc>
            </a:pPr>
            <a:r>
              <a:rPr lang="en-US" sz="2400" b="false" i="false" u="none" strike="noStrike">
                <a:solidFill>
                  <a:srgbClr val="617995"/>
                </a:solidFill>
                <a:latin typeface="Gmarket Sans Medium"/>
              </a:rPr>
              <a:t>+ </a:t>
            </a:r>
            <a:r>
              <a:rPr lang="ko-KR" sz="2400" b="false" i="false" u="none" strike="noStrike">
                <a:solidFill>
                  <a:srgbClr val="617995"/>
                </a:solidFill>
                <a:ea typeface="Gmarket Sans Medium"/>
              </a:rPr>
              <a:t>전자공학과</a:t>
            </a:r>
            <a:r>
              <a:rPr lang="en-US" sz="2400" b="false" i="false" u="none" strike="noStrike">
                <a:solidFill>
                  <a:srgbClr val="617995"/>
                </a:solidFill>
                <a:latin typeface="Gmarket Sans Medium"/>
              </a:rPr>
              <a:t> </a:t>
            </a:r>
            <a:r>
              <a:rPr lang="ko-KR" sz="2400" b="false" i="false" u="none" strike="noStrike">
                <a:solidFill>
                  <a:srgbClr val="617995"/>
                </a:solidFill>
                <a:ea typeface="Gmarket Sans Medium"/>
              </a:rPr>
              <a:t>복수전공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07700" y="2324100"/>
            <a:ext cx="6489700" cy="5956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727200"/>
            <a:ext cx="2451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3300" b="false" i="false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33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63BA"/>
                </a:solidFill>
                <a:ea typeface="Pretendard Bold"/>
              </a:rPr>
              <a:t>선정</a:t>
            </a:r>
            <a:r>
              <a:rPr lang="en-US" sz="33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63BA"/>
                </a:solidFill>
                <a:ea typeface="Pretendard Bold"/>
              </a:rPr>
              <a:t>배경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56000" y="17272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문제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상황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인식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79600" y="6553200"/>
            <a:ext cx="7416800" cy="2882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63100" y="7239000"/>
            <a:ext cx="6172200" cy="156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79600" y="2971800"/>
            <a:ext cx="892810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6800" y="5803900"/>
            <a:ext cx="8978900" cy="276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1.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기본적인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식생활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보장</a:t>
            </a:r>
          </a:p>
          <a:p>
            <a:pPr algn="l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2.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물리적인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조작으로부터의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자유로움</a:t>
            </a:r>
          </a:p>
          <a:p>
            <a:pPr algn="l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3.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사용자의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의지대로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조절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가능한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자율성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제공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11800" y="1689100"/>
            <a:ext cx="7607300" cy="3505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500" y="1727200"/>
            <a:ext cx="2451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3300" b="false" i="false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33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63BA"/>
                </a:solidFill>
                <a:ea typeface="Pretendard Bold"/>
              </a:rPr>
              <a:t>선정</a:t>
            </a:r>
            <a:r>
              <a:rPr lang="en-US" sz="33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63BA"/>
                </a:solidFill>
                <a:ea typeface="Pretendard Bold"/>
              </a:rPr>
              <a:t>배경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14700" y="3568700"/>
            <a:ext cx="6299200" cy="510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81500" y="3797300"/>
            <a:ext cx="41783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EOG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left/ center/ right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분류하는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기계학습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개발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25900" y="5308600"/>
            <a:ext cx="5194300" cy="220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EOG Dataset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EOG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방향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신호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특징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EOG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방향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기계학습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25900" y="4749800"/>
            <a:ext cx="48768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500" y="1485900"/>
            <a:ext cx="2451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3300" b="false" i="false" u="none" strike="noStrike">
                <a:solidFill>
                  <a:srgbClr val="0063BA"/>
                </a:solidFill>
                <a:ea typeface="Pretendard Bold"/>
              </a:rPr>
              <a:t>최종</a:t>
            </a:r>
            <a:r>
              <a:rPr lang="en-US" sz="33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63BA"/>
                </a:solidFill>
                <a:ea typeface="Pretendard Bold"/>
              </a:rPr>
              <a:t>목표</a:t>
            </a:r>
            <a:r>
              <a:rPr lang="en-US" sz="3300" b="false" i="false" u="none" strike="noStrike">
                <a:solidFill>
                  <a:srgbClr val="0063BA"/>
                </a:solidFill>
                <a:latin typeface="Pretendard Bold"/>
              </a:rPr>
              <a:t> / </a:t>
            </a:r>
          </a:p>
          <a:p>
            <a:pPr algn="l" lvl="0">
              <a:lnSpc>
                <a:spcPct val="97940"/>
              </a:lnSpc>
            </a:pPr>
            <a:r>
              <a:rPr lang="ko-KR" sz="3300" b="false" i="false" u="none" strike="noStrike">
                <a:solidFill>
                  <a:srgbClr val="0063BA"/>
                </a:solidFill>
                <a:ea typeface="Pretendard Bold"/>
              </a:rPr>
              <a:t>과제</a:t>
            </a:r>
            <a:r>
              <a:rPr lang="en-US" sz="33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63BA"/>
                </a:solidFill>
                <a:ea typeface="Pretendard Bold"/>
              </a:rPr>
              <a:t>주요</a:t>
            </a:r>
            <a:r>
              <a:rPr lang="en-US" sz="33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63BA"/>
                </a:solidFill>
                <a:ea typeface="Pretendard Bold"/>
              </a:rPr>
              <a:t>내용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51400" y="22733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"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눈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움직임으로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 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로봇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팔을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자유롭게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제어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"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90300" y="3568700"/>
            <a:ext cx="6324600" cy="510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85600" y="4749800"/>
            <a:ext cx="48768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91700" y="5448300"/>
            <a:ext cx="1346200" cy="1346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369800" y="3797300"/>
            <a:ext cx="41783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3D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프린터를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이용하여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음식을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집을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로봇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제작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85600" y="5308600"/>
            <a:ext cx="5524500" cy="265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- 3D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프린터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모델링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- 3D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프린팅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출력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사포질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다듬기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/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조립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모터를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이용하여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로봇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제어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375900" y="2273300"/>
            <a:ext cx="5321300" cy="3365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13400" y="5638800"/>
            <a:ext cx="3517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LEFT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봤을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, EOG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10100" y="2260600"/>
            <a:ext cx="5321300" cy="3365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8500" y="685800"/>
            <a:ext cx="17272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03-1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500" y="16383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수행방법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49700" y="1435100"/>
            <a:ext cx="9105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EOG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측정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93500" y="5638800"/>
            <a:ext cx="3517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RIGHT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봤을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, EOG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6375400"/>
            <a:ext cx="5321300" cy="2755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613400" y="9207500"/>
            <a:ext cx="3517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LEFT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본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직후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초간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EOG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11700" y="6299200"/>
            <a:ext cx="5245100" cy="284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8500" y="4597400"/>
            <a:ext cx="3390900" cy="2806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239500" y="9220200"/>
            <a:ext cx="3721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RIGHT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본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직후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초간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EOG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3100" y="7429500"/>
            <a:ext cx="35052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true" i="false" u="none" strike="noStrike">
                <a:solidFill>
                  <a:srgbClr val="000000"/>
                </a:solidFill>
                <a:ea typeface="Pretendard Regular"/>
              </a:rPr>
              <a:t>센서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Regular"/>
              </a:rPr>
              <a:t>부착</a:t>
            </a:r>
            <a:r>
              <a:rPr lang="en-US" sz="19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true" i="false" u="none" strike="noStrike">
                <a:solidFill>
                  <a:srgbClr val="000000"/>
                </a:solidFill>
                <a:ea typeface="Pretendard Regular"/>
              </a:rPr>
              <a:t>위치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327400" y="3035300"/>
          <a:ext cx="12865100" cy="2286000"/>
        </p:xfrm>
        <a:graphic>
          <a:graphicData uri="http://schemas.openxmlformats.org/drawingml/2006/table">
            <a:tbl>
              <a:tblPr/>
              <a:tblGrid>
                <a:gridCol w="2146300"/>
                <a:gridCol w="2146300"/>
                <a:gridCol w="2146300"/>
                <a:gridCol w="2146300"/>
                <a:gridCol w="2146300"/>
                <a:gridCol w="2146300"/>
              </a:tblGrid>
              <a:tr h="3302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LEFT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RIGHT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CENTER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0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Time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EOG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Time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EOG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Time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EOG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0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08:20.0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0.29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30:45.2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3.52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05:35.6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0.88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0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08.21.7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-4.79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30:46.6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8.31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05:36.2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0.57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0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08:22.3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7.92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30:47.3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-5.57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05:37.8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1.24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0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08:23.4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-1.27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30:48.8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2.52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05:38.1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-0.12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0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08.24.5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-0.59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30:49.5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1.3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05:39.7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-0.68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6756400"/>
            <a:ext cx="12877800" cy="132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41200" y="7632700"/>
            <a:ext cx="1562100" cy="647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8500" y="685800"/>
            <a:ext cx="1460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03-2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500" y="1587500"/>
            <a:ext cx="19431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수행방법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7400" y="13843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EOG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방향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분류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기계학습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제작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65500" y="2400300"/>
            <a:ext cx="22733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- Dataset 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만들기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14700" y="5905500"/>
            <a:ext cx="309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기계학습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09600" y="3124200"/>
            <a:ext cx="3263900" cy="538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19500" y="3314700"/>
            <a:ext cx="6921500" cy="3670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94200" y="8216900"/>
            <a:ext cx="3670300" cy="1193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78900" y="8216900"/>
            <a:ext cx="29337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68900" y="7912100"/>
            <a:ext cx="2527300" cy="76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69400" y="8813800"/>
            <a:ext cx="2527300" cy="762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98500" y="685800"/>
            <a:ext cx="1460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03-2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8500" y="1587500"/>
            <a:ext cx="19431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수행방법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27400" y="13843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EOG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방향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분류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기계학습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제작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84500" y="850900"/>
            <a:ext cx="190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캡스톤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대회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40100" y="2578100"/>
            <a:ext cx="40513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- LSTM loss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14700" y="7023100"/>
            <a:ext cx="98806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제작한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머신러닝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모델은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아두이노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Nano 33 ble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업로드</a:t>
            </a:r>
          </a:p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=&gt;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모델이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EOG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입력받으면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확률값을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가진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방향으로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출력함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